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9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0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3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14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notesSlides/notesSlide15.xml" ContentType="application/vnd.openxmlformats-officedocument.presentationml.notesSl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3"/>
  </p:notesMasterIdLst>
  <p:sldIdLst>
    <p:sldId id="256" r:id="rId2"/>
    <p:sldId id="306" r:id="rId3"/>
    <p:sldId id="324" r:id="rId4"/>
    <p:sldId id="266" r:id="rId5"/>
    <p:sldId id="309" r:id="rId6"/>
    <p:sldId id="317" r:id="rId7"/>
    <p:sldId id="307" r:id="rId8"/>
    <p:sldId id="308" r:id="rId9"/>
    <p:sldId id="310" r:id="rId10"/>
    <p:sldId id="312" r:id="rId11"/>
    <p:sldId id="267" r:id="rId12"/>
    <p:sldId id="313" r:id="rId13"/>
    <p:sldId id="314" r:id="rId14"/>
    <p:sldId id="315" r:id="rId15"/>
    <p:sldId id="316" r:id="rId16"/>
    <p:sldId id="257" r:id="rId17"/>
    <p:sldId id="318" r:id="rId18"/>
    <p:sldId id="319" r:id="rId19"/>
    <p:sldId id="320" r:id="rId20"/>
    <p:sldId id="322" r:id="rId21"/>
    <p:sldId id="323" r:id="rId22"/>
  </p:sldIdLst>
  <p:sldSz cx="9144000" cy="5143500" type="screen16x9"/>
  <p:notesSz cx="6858000" cy="9144000"/>
  <p:embeddedFontLst>
    <p:embeddedFont>
      <p:font typeface="Montserrat Black" panose="020B0604020202020204" charset="0"/>
      <p:bold r:id="rId24"/>
      <p:boldItalic r:id="rId25"/>
    </p:embeddedFont>
    <p:embeddedFont>
      <p:font typeface="Century" panose="02040604050505020304" pitchFamily="18" charset="0"/>
      <p:regular r:id="rId26"/>
    </p:embeddedFont>
    <p:embeddedFont>
      <p:font typeface="Montserrat" panose="020B0604020202020204" charset="0"/>
      <p:regular r:id="rId27"/>
      <p:bold r:id="rId28"/>
      <p:italic r:id="rId29"/>
      <p:boldItalic r:id="rId30"/>
    </p:embeddedFont>
    <p:embeddedFont>
      <p:font typeface="Anaheim" panose="020B0604020202020204" charset="0"/>
      <p:regular r:id="rId31"/>
    </p:embeddedFont>
    <p:embeddedFont>
      <p:font typeface="Bebas Neue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811A4C-209E-428C-BB46-47C853D0E4F5}">
  <a:tblStyle styleId="{E2811A4C-209E-428C-BB46-47C853D0E4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8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Ghazi\Downloads\Stats%20Project%2001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[Stats Project 01.xlsx]Sheet3!PivotTable2</c:name>
    <c:fmtId val="3"/>
  </c:pivotSource>
  <c:chart>
    <c:autoTitleDeleted val="1"/>
    <c:pivotFmts>
      <c:pivotFmt>
        <c:idx val="0"/>
      </c:pivotFmt>
      <c:pivotFmt>
        <c:idx val="1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</c:pivotFmt>
      <c:pivotFmt>
        <c:idx val="4"/>
      </c:pivotFmt>
      <c:pivotFmt>
        <c:idx val="5"/>
      </c:pivotFmt>
      <c:pivotFmt>
        <c:idx val="6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7"/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2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5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8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3540854865088454"/>
          <c:y val="0.1065901863372038"/>
          <c:w val="0.48405797101449277"/>
          <c:h val="0.77314814814814814"/>
        </c:manualLayout>
      </c:layout>
      <c:pieChart>
        <c:varyColors val="1"/>
        <c:ser>
          <c:idx val="0"/>
          <c:order val="0"/>
          <c:tx>
            <c:strRef>
              <c:f>Sheet3!$B$3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</c:spPr>
          <c:explosion val="1"/>
          <c:dPt>
            <c:idx val="0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BB4-4969-A215-AF4ABAFDDE41}"/>
              </c:ext>
            </c:extLst>
          </c:dPt>
          <c:dPt>
            <c:idx val="1"/>
            <c:bubble3D val="0"/>
            <c:explosion val="15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BB4-4969-A215-AF4ABAFDDE41}"/>
              </c:ext>
            </c:extLst>
          </c:dPt>
          <c:dPt>
            <c:idx val="2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BB4-4969-A215-AF4ABAFDDE41}"/>
              </c:ext>
            </c:extLst>
          </c:dPt>
          <c:dLbls>
            <c:dLbl>
              <c:idx val="1"/>
              <c:layout>
                <c:manualLayout>
                  <c:x val="9.2697706264977739E-3"/>
                  <c:y val="-0.167361111111111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CBB4-4969-A215-AF4ABAFDDE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Sheet3!$A$4:$A$6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Sheet3!$B$4:$B$6</c:f>
              <c:numCache>
                <c:formatCode>General</c:formatCode>
                <c:ptCount val="2"/>
                <c:pt idx="0">
                  <c:v>10</c:v>
                </c:pt>
                <c:pt idx="1">
                  <c:v>188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BB4-4969-A215-AF4ABAFDDE41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7708471553382984"/>
          <c:y val="0.41094281029541752"/>
          <c:w val="0.18532808398950132"/>
          <c:h val="0.3262627588218138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9.914063681407391E-2"/>
          <c:y val="4.5163068808175381E-2"/>
          <c:w val="0.85266601049868762"/>
          <c:h val="0.6868734029052177"/>
        </c:manualLayout>
      </c:layout>
      <c:bar3DChart>
        <c:barDir val="col"/>
        <c:grouping val="standard"/>
        <c:varyColors val="0"/>
        <c:ser>
          <c:idx val="0"/>
          <c:order val="0"/>
          <c:spPr>
            <a:solidFill>
              <a:schemeClr val="accent1">
                <a:lumMod val="50000"/>
              </a:schemeClr>
            </a:soli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contourW="9525">
              <a:contourClr>
                <a:schemeClr val="accent1">
                  <a:shade val="95000"/>
                </a:schemeClr>
              </a:contourClr>
            </a:sp3d>
          </c:spPr>
          <c:invertIfNegative val="0"/>
          <c:dLbls>
            <c:dLbl>
              <c:idx val="0"/>
              <c:layout>
                <c:manualLayout>
                  <c:x val="2.7777777777777766E-2"/>
                  <c:y val="-4.16666666666667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245E-43FF-84EB-484B7A777AB7}"/>
                </c:ext>
              </c:extLst>
            </c:dLbl>
            <c:dLbl>
              <c:idx val="1"/>
              <c:layout>
                <c:manualLayout>
                  <c:x val="3.0555555555555582E-2"/>
                  <c:y val="-6.481481481481481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245E-43FF-84EB-484B7A777AB7}"/>
                </c:ext>
              </c:extLst>
            </c:dLbl>
            <c:dLbl>
              <c:idx val="2"/>
              <c:layout>
                <c:manualLayout>
                  <c:x val="2.2222222222222223E-2"/>
                  <c:y val="-7.407407407407411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245E-43FF-84EB-484B7A777AB7}"/>
                </c:ext>
              </c:extLst>
            </c:dLbl>
            <c:dLbl>
              <c:idx val="3"/>
              <c:layout>
                <c:manualLayout>
                  <c:x val="2.6520630110114098E-2"/>
                  <c:y val="-0.1074628213759763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245E-43FF-84EB-484B7A777AB7}"/>
                </c:ext>
              </c:extLst>
            </c:dLbl>
            <c:dLbl>
              <c:idx val="4"/>
              <c:layout>
                <c:manualLayout>
                  <c:x val="4.7222222222222117E-2"/>
                  <c:y val="-9.259259259259258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245E-43FF-84EB-484B7A777AB7}"/>
                </c:ext>
              </c:extLst>
            </c:dLbl>
            <c:dLbl>
              <c:idx val="5"/>
              <c:layout>
                <c:manualLayout>
                  <c:x val="2.5293586269195891E-2"/>
                  <c:y val="-7.692310280742413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245E-43FF-84EB-484B7A777AB7}"/>
                </c:ext>
              </c:extLst>
            </c:dLbl>
            <c:dLbl>
              <c:idx val="6"/>
              <c:layout>
                <c:manualLayout>
                  <c:x val="2.1680216802168022E-2"/>
                  <c:y val="-6.837609138437701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245E-43FF-84EB-484B7A777AB7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Sheet1!$Y$3:$Y$9</c:f>
              <c:strCache>
                <c:ptCount val="7"/>
                <c:pt idx="0">
                  <c:v>Python</c:v>
                </c:pt>
                <c:pt idx="1">
                  <c:v>SQL</c:v>
                </c:pt>
                <c:pt idx="2">
                  <c:v>JavaScript</c:v>
                </c:pt>
                <c:pt idx="3">
                  <c:v>C#</c:v>
                </c:pt>
                <c:pt idx="4">
                  <c:v>C++</c:v>
                </c:pt>
                <c:pt idx="5">
                  <c:v>Ruby</c:v>
                </c:pt>
                <c:pt idx="6">
                  <c:v>Java</c:v>
                </c:pt>
              </c:strCache>
            </c:strRef>
          </c:cat>
          <c:val>
            <c:numRef>
              <c:f>Sheet1!$AA$3:$AA$9</c:f>
              <c:numCache>
                <c:formatCode>General</c:formatCode>
                <c:ptCount val="7"/>
                <c:pt idx="0">
                  <c:v>21.804511278195488</c:v>
                </c:pt>
                <c:pt idx="1">
                  <c:v>19.799498746867165</c:v>
                </c:pt>
                <c:pt idx="2">
                  <c:v>19.047619047619047</c:v>
                </c:pt>
                <c:pt idx="3">
                  <c:v>16.040100250626566</c:v>
                </c:pt>
                <c:pt idx="4">
                  <c:v>17.293233082706767</c:v>
                </c:pt>
                <c:pt idx="5">
                  <c:v>2.7568922305764412</c:v>
                </c:pt>
                <c:pt idx="6">
                  <c:v>3.2581453634085209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5E-43FF-84EB-484B7A777AB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59772592"/>
        <c:axId val="159777584"/>
        <c:axId val="2009783392"/>
      </c:bar3DChart>
      <c:catAx>
        <c:axId val="159772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777584"/>
        <c:crosses val="autoZero"/>
        <c:auto val="1"/>
        <c:lblAlgn val="ctr"/>
        <c:lblOffset val="100"/>
        <c:noMultiLvlLbl val="0"/>
      </c:catAx>
      <c:valAx>
        <c:axId val="1597775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772592"/>
        <c:crosses val="autoZero"/>
        <c:crossBetween val="between"/>
      </c:valAx>
      <c:serAx>
        <c:axId val="2009783392"/>
        <c:scaling>
          <c:orientation val="minMax"/>
        </c:scaling>
        <c:delete val="1"/>
        <c:axPos val="b"/>
        <c:majorTickMark val="none"/>
        <c:minorTickMark val="none"/>
        <c:tickLblPos val="nextTo"/>
        <c:crossAx val="159777584"/>
        <c:crosses val="autoZero"/>
      </c:ser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0486365976199253"/>
          <c:y val="0"/>
          <c:w val="0.39045225179924009"/>
          <c:h val="0.86076234097403714"/>
        </c:manualLayout>
      </c:layout>
      <c:pieChart>
        <c:varyColors val="1"/>
        <c:ser>
          <c:idx val="0"/>
          <c:order val="0"/>
          <c:explosion val="13"/>
          <c:dPt>
            <c:idx val="0"/>
            <c:bubble3D val="0"/>
            <c:explosion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8B9-44B5-BEBA-A5FE1CABB225}"/>
              </c:ext>
            </c:extLst>
          </c:dPt>
          <c:dPt>
            <c:idx val="1"/>
            <c:bubble3D val="0"/>
            <c:explosion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8B9-44B5-BEBA-A5FE1CABB225}"/>
              </c:ext>
            </c:extLst>
          </c:dPt>
          <c:dPt>
            <c:idx val="2"/>
            <c:bubble3D val="0"/>
            <c:explosion val="0"/>
            <c:spPr>
              <a:solidFill>
                <a:schemeClr val="tx1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C8B9-44B5-BEBA-A5FE1CABB22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Sheet12!$F$5:$F$7</c:f>
              <c:strCache>
                <c:ptCount val="3"/>
                <c:pt idx="0">
                  <c:v>Neutral</c:v>
                </c:pt>
                <c:pt idx="1">
                  <c:v>Satisfied</c:v>
                </c:pt>
                <c:pt idx="2">
                  <c:v>Unsatisfied</c:v>
                </c:pt>
              </c:strCache>
            </c:strRef>
          </c:cat>
          <c:val>
            <c:numRef>
              <c:f>Sheet12!$G$5:$G$7</c:f>
              <c:numCache>
                <c:formatCode>General</c:formatCode>
                <c:ptCount val="3"/>
                <c:pt idx="0">
                  <c:v>55.555555555555557</c:v>
                </c:pt>
                <c:pt idx="1">
                  <c:v>33.333333333333329</c:v>
                </c:pt>
                <c:pt idx="2">
                  <c:v>11.111111111111111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8B9-44B5-BEBA-A5FE1CABB2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7110336516878447"/>
          <c:y val="0.86174574699198059"/>
          <c:w val="0.65670304644609001"/>
          <c:h val="9.232661230730580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554780833989055"/>
          <c:y val="0.82500354232731887"/>
          <c:w val="0.68031417775405278"/>
          <c:h val="0.1749964576726809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3013779527559056"/>
          <c:y val="2.454630190927309E-2"/>
          <c:w val="0.33972440944881888"/>
          <c:h val="0.77399447915631103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815-479F-8947-9961B4381B93}"/>
              </c:ext>
            </c:extLst>
          </c:dPt>
          <c:dPt>
            <c:idx val="1"/>
            <c:bubble3D val="0"/>
            <c:spPr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815-479F-8947-9961B4381B93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815-479F-8947-9961B4381B93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8815-479F-8947-9961B4381B9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Sheet12!$F$12:$F$14</c:f>
              <c:strCache>
                <c:ptCount val="3"/>
                <c:pt idx="0">
                  <c:v>Neutral</c:v>
                </c:pt>
                <c:pt idx="1">
                  <c:v>Satisfied</c:v>
                </c:pt>
                <c:pt idx="2">
                  <c:v>Unsatisfied</c:v>
                </c:pt>
              </c:strCache>
            </c:strRef>
          </c:cat>
          <c:val>
            <c:numRef>
              <c:f>Sheet12!$G$12:$G$14</c:f>
              <c:numCache>
                <c:formatCode>General</c:formatCode>
                <c:ptCount val="3"/>
                <c:pt idx="0">
                  <c:v>39.325842696629216</c:v>
                </c:pt>
                <c:pt idx="1">
                  <c:v>59.550561797752813</c:v>
                </c:pt>
                <c:pt idx="2">
                  <c:v>1.1235955056179776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815-479F-8947-9961B4381B93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1678871391076115"/>
          <c:y val="0.86292396419399731"/>
          <c:w val="0.76376684164479425"/>
          <c:h val="6.429687464754632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554780833989055"/>
          <c:y val="0.82500354232731887"/>
          <c:w val="0.68031417775405278"/>
          <c:h val="0.1749964576726809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2162368766404198"/>
          <c:y val="9.0564223793238918E-2"/>
          <c:w val="0.33869706911636044"/>
          <c:h val="0.7599458304327652"/>
        </c:manualLayout>
      </c:layout>
      <c:pieChart>
        <c:varyColors val="1"/>
        <c:ser>
          <c:idx val="1"/>
          <c:order val="0"/>
          <c:dPt>
            <c:idx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1B4-47AB-993C-2E548575B83E}"/>
              </c:ext>
            </c:extLst>
          </c:dPt>
          <c:dPt>
            <c:idx val="1"/>
            <c:bubble3D val="0"/>
            <c:spPr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1B4-47AB-993C-2E548575B83E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31B4-47AB-993C-2E548575B83E}"/>
              </c:ext>
            </c:extLst>
          </c:dPt>
          <c:dLbls>
            <c:dLbl>
              <c:idx val="0"/>
              <c:layout/>
              <c:tx>
                <c:rich>
                  <a:bodyPr/>
                  <a:lstStyle/>
                  <a:p>
                    <a:fld id="{56C5BA78-024A-4260-BBB2-E05A27A2CF6E}" type="VALUE">
                      <a:rPr lang="en-US" smtClean="0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r>
                      <a:rPr lang="en-US">
                        <a:solidFill>
                          <a:schemeClr val="bg1"/>
                        </a:solidFill>
                      </a:rPr>
                      <a:t>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31B4-47AB-993C-2E548575B83E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fld id="{99AEAB7A-B637-40F7-9942-DB025C94784A}" type="VALUE">
                      <a:rPr lang="en-US" smtClean="0">
                        <a:solidFill>
                          <a:schemeClr val="tx1"/>
                        </a:solidFill>
                      </a:rPr>
                      <a:pPr/>
                      <a:t>[VALUE]</a:t>
                    </a:fld>
                    <a:r>
                      <a:rPr lang="en-US">
                        <a:solidFill>
                          <a:schemeClr val="tx1"/>
                        </a:solidFill>
                      </a:rPr>
                      <a:t>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31B4-47AB-993C-2E548575B83E}"/>
                </c:ext>
              </c:extLst>
            </c:dLbl>
            <c:dLbl>
              <c:idx val="2"/>
              <c:layout>
                <c:manualLayout>
                  <c:x val="3.5578149600049236E-2"/>
                  <c:y val="-4.3312063835063234E-4"/>
                </c:manualLayout>
              </c:layout>
              <c:tx>
                <c:rich>
                  <a:bodyPr/>
                  <a:lstStyle/>
                  <a:p>
                    <a:fld id="{6E913AC0-00C6-4348-93B3-9C4EDE565C68}" type="VALUE">
                      <a:rPr lang="en-US" smtClean="0"/>
                      <a:pPr/>
                      <a:t>[VALUE]</a:t>
                    </a:fld>
                    <a:r>
                      <a:rPr lang="en-US" dirty="0"/>
                      <a:t>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278132106680911"/>
                      <c:h val="7.38103988805838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31B4-47AB-993C-2E548575B8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Sheet12!$F$16:$F$18</c:f>
              <c:strCache>
                <c:ptCount val="3"/>
                <c:pt idx="0">
                  <c:v>Neutral</c:v>
                </c:pt>
                <c:pt idx="1">
                  <c:v>Satisfied</c:v>
                </c:pt>
                <c:pt idx="2">
                  <c:v>Unsatisfied</c:v>
                </c:pt>
              </c:strCache>
            </c:strRef>
          </c:cat>
          <c:val>
            <c:numRef>
              <c:f>Sheet12!$G$16:$G$18</c:f>
              <c:numCache>
                <c:formatCode>General</c:formatCode>
                <c:ptCount val="3"/>
                <c:pt idx="0">
                  <c:v>36</c:v>
                </c:pt>
                <c:pt idx="1">
                  <c:v>60</c:v>
                </c:pt>
                <c:pt idx="2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1B4-47AB-993C-2E548575B83E}"/>
            </c:ext>
          </c:extLst>
        </c:ser>
        <c:ser>
          <c:idx val="0"/>
          <c:order val="1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31B4-47AB-993C-2E548575B83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2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A-31B4-47AB-993C-2E548575B83E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C-31B4-47AB-993C-2E548575B83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Sheet12!$F$16:$F$18</c:f>
              <c:strCache>
                <c:ptCount val="3"/>
                <c:pt idx="0">
                  <c:v>Neutral</c:v>
                </c:pt>
                <c:pt idx="1">
                  <c:v>Satisfied</c:v>
                </c:pt>
                <c:pt idx="2">
                  <c:v>Unsatisfied</c:v>
                </c:pt>
              </c:strCache>
            </c:strRef>
          </c:cat>
          <c:val>
            <c:numRef>
              <c:f>Sheet12!$G$16:$G$18</c:f>
              <c:numCache>
                <c:formatCode>General</c:formatCode>
                <c:ptCount val="3"/>
                <c:pt idx="0">
                  <c:v>36</c:v>
                </c:pt>
                <c:pt idx="1">
                  <c:v>60</c:v>
                </c:pt>
                <c:pt idx="2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31B4-47AB-993C-2E548575B83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4697528433945756"/>
          <c:y val="0.88013670478935435"/>
          <c:w val="0.69456594488188972"/>
          <c:h val="6.761165379574196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554780833989055"/>
          <c:y val="0.82500354232731887"/>
          <c:w val="0.68031417775405278"/>
          <c:h val="0.1749964576726809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7BA-455A-BF22-64EB979C260C}"/>
              </c:ext>
            </c:extLst>
          </c:dPt>
          <c:dPt>
            <c:idx val="1"/>
            <c:bubble3D val="0"/>
            <c:spPr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7BA-455A-BF22-64EB979C260C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47BA-455A-BF22-64EB979C260C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47BA-455A-BF22-64EB979C26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Sheet12!$F$9:$F$11</c:f>
              <c:strCache>
                <c:ptCount val="3"/>
                <c:pt idx="0">
                  <c:v>Neutral</c:v>
                </c:pt>
                <c:pt idx="1">
                  <c:v>Satisfied</c:v>
                </c:pt>
                <c:pt idx="2">
                  <c:v>Unsatisfied</c:v>
                </c:pt>
              </c:strCache>
            </c:strRef>
          </c:cat>
          <c:val>
            <c:numRef>
              <c:f>Sheet12!$G$9:$G$11</c:f>
              <c:numCache>
                <c:formatCode>General</c:formatCode>
                <c:ptCount val="3"/>
                <c:pt idx="0">
                  <c:v>42.5</c:v>
                </c:pt>
                <c:pt idx="1">
                  <c:v>57.499999999999993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7BA-455A-BF22-64EB979C260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289277121609799"/>
          <c:y val="0.86966088994369717"/>
          <c:w val="0.76237000207611416"/>
          <c:h val="6.50152104540834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[Stats Project 01.xlsx]Sheet8!PivotTable5</c:name>
    <c:fmtId val="5"/>
  </c:pivotSource>
  <c:chart>
    <c:autoTitleDeleted val="1"/>
    <c:pivotFmts>
      <c:pivotFmt>
        <c:idx val="0"/>
      </c:pivotFmt>
      <c:pivotFmt>
        <c:idx val="1"/>
        <c:dLbl>
          <c:idx val="0"/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4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5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0.10205205599300092"/>
              <c:y val="-0.1521183289588801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7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8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9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1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2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0.10205205599300092"/>
              <c:y val="-0.1521183289588801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4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5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6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8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9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0.10205205599300092"/>
              <c:y val="-0.1521183289588801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1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2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Sheet8!$B$3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FFC000"/>
            </a:solidFill>
            <a:ln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E7F-4FC6-8B24-37626153EFA1}"/>
              </c:ext>
            </c:extLst>
          </c:dPt>
          <c:dPt>
            <c:idx val="1"/>
            <c:bubble3D val="0"/>
            <c:spPr>
              <a:solidFill>
                <a:schemeClr val="accent1">
                  <a:lumMod val="50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E7F-4FC6-8B24-37626153EFA1}"/>
              </c:ext>
            </c:extLst>
          </c:dPt>
          <c:dPt>
            <c:idx val="2"/>
            <c:bubble3D val="0"/>
            <c:spPr>
              <a:solidFill>
                <a:srgbClr val="00B0F0"/>
              </a:solidFill>
              <a:ln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E7F-4FC6-8B24-37626153EFA1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BE7F-4FC6-8B24-37626153EFA1}"/>
              </c:ext>
            </c:extLst>
          </c:dPt>
          <c:dPt>
            <c:idx val="4"/>
            <c:bubble3D val="0"/>
            <c:spPr>
              <a:solidFill>
                <a:schemeClr val="accent2">
                  <a:lumMod val="75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BE7F-4FC6-8B24-37626153EFA1}"/>
              </c:ext>
            </c:extLst>
          </c:dPt>
          <c:dPt>
            <c:idx val="5"/>
            <c:bubble3D val="0"/>
            <c:explosion val="15"/>
            <c:spPr>
              <a:solidFill>
                <a:schemeClr val="tx1"/>
              </a:solidFill>
              <a:ln>
                <a:solidFill>
                  <a:schemeClr val="tx1"/>
                </a:solidFill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BE7F-4FC6-8B24-37626153EFA1}"/>
              </c:ext>
            </c:extLst>
          </c:dPt>
          <c:dLbls>
            <c:dLbl>
              <c:idx val="2"/>
              <c:layout>
                <c:manualLayout>
                  <c:x val="-0.10205205599300092"/>
                  <c:y val="-0.15211832895888014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BE7F-4FC6-8B24-37626153EFA1}"/>
                </c:ext>
              </c:extLst>
            </c:dLbl>
            <c:dLbl>
              <c:idx val="5"/>
              <c:layout/>
              <c:tx>
                <c:rich>
                  <a:bodyPr/>
                  <a:lstStyle/>
                  <a:p>
                    <a:r>
                      <a:rPr lang="en-US" dirty="0"/>
                      <a:t>32%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B-BE7F-4FC6-8B24-37626153EF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Sheet8!$A$4:$A$10</c:f>
              <c:strCache>
                <c:ptCount val="6"/>
                <c:pt idx="0">
                  <c:v>C</c:v>
                </c:pt>
                <c:pt idx="1">
                  <c:v>C#</c:v>
                </c:pt>
                <c:pt idx="2">
                  <c:v>C++</c:v>
                </c:pt>
                <c:pt idx="3">
                  <c:v>Java</c:v>
                </c:pt>
                <c:pt idx="4">
                  <c:v>JavaScript </c:v>
                </c:pt>
                <c:pt idx="5">
                  <c:v>Python</c:v>
                </c:pt>
              </c:strCache>
            </c:strRef>
          </c:cat>
          <c:val>
            <c:numRef>
              <c:f>Sheet8!$B$4:$B$10</c:f>
              <c:numCache>
                <c:formatCode>General</c:formatCode>
                <c:ptCount val="6"/>
                <c:pt idx="0">
                  <c:v>40</c:v>
                </c:pt>
                <c:pt idx="1">
                  <c:v>16</c:v>
                </c:pt>
                <c:pt idx="2">
                  <c:v>50</c:v>
                </c:pt>
                <c:pt idx="3">
                  <c:v>17</c:v>
                </c:pt>
                <c:pt idx="4">
                  <c:v>12</c:v>
                </c:pt>
                <c:pt idx="5">
                  <c:v>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BE7F-4FC6-8B24-37626153EFA1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554780833989055"/>
          <c:y val="0.82500354232731887"/>
          <c:w val="0.68031417775405278"/>
          <c:h val="0.1749964576726809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[Stats Project 01.xlsx]Sheet2!PivotTable1</c:name>
    <c:fmtId val="3"/>
  </c:pivotSource>
  <c:chart>
    <c:autoTitleDeleted val="1"/>
    <c:pivotFmts>
      <c:pivotFmt>
        <c:idx val="0"/>
      </c:pivotFmt>
      <c:pivotFmt>
        <c:idx val="1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  <c:dLbl>
          <c:idx val="0"/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layout>
            <c:manualLayout>
              <c:x val="7.8431321084864392E-2"/>
              <c:y val="0.17463801399825021"/>
            </c:manualLayout>
          </c:layout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layout>
            <c:manualLayout>
              <c:x val="0.12303171478565179"/>
              <c:y val="9.8509769612131814E-2"/>
            </c:manualLayout>
          </c:layout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0.14294531933508312"/>
              <c:y val="-0.12650153105861775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0.14294531933508312"/>
              <c:y val="-0.12650153105861775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0.14294531933508312"/>
              <c:y val="-0.12650153105861775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cap="none" spc="50" baseline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</c:pivotFmts>
    <c:plotArea>
      <c:layout>
        <c:manualLayout>
          <c:layoutTarget val="inner"/>
          <c:xMode val="edge"/>
          <c:yMode val="edge"/>
          <c:x val="0.14469238327988998"/>
          <c:y val="3.434504216854449E-2"/>
          <c:w val="0.47219416260174574"/>
          <c:h val="0.94186798588045162"/>
        </c:manualLayout>
      </c:layout>
      <c:pieChart>
        <c:varyColors val="1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explosion val="7"/>
            <c:spPr>
              <a:solidFill>
                <a:schemeClr val="accent2">
                  <a:lumMod val="5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D82-4F23-9851-D3EB8EF3D0A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D82-4F23-9851-D3EB8EF3D0AC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4D82-4F23-9851-D3EB8EF3D0AC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4D82-4F23-9851-D3EB8EF3D0AC}"/>
              </c:ext>
            </c:extLst>
          </c:dPt>
          <c:dLbls>
            <c:dLbl>
              <c:idx val="0"/>
              <c:layout>
                <c:manualLayout>
                  <c:x val="-0.14294531933508312"/>
                  <c:y val="-0.12650153105861775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4D82-4F23-9851-D3EB8EF3D0AC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4D82-4F23-9851-D3EB8EF3D0AC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fld id="{8A14904A-EB6F-4A33-AB4A-8A5C5AD7B3DD}" type="PERCENTAGE">
                      <a:rPr lang="en-US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D82-4F23-9851-D3EB8EF3D0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Sheet2!$A$4:$A$7</c:f>
              <c:strCache>
                <c:ptCount val="3"/>
                <c:pt idx="0">
                  <c:v>Company Employed</c:v>
                </c:pt>
                <c:pt idx="1">
                  <c:v>Self Employed</c:v>
                </c:pt>
                <c:pt idx="2">
                  <c:v>Unemployed</c:v>
                </c:pt>
              </c:strCache>
            </c:strRef>
          </c:cat>
          <c:val>
            <c:numRef>
              <c:f>Sheet2!$B$4:$B$7</c:f>
              <c:numCache>
                <c:formatCode>General</c:formatCode>
                <c:ptCount val="3"/>
                <c:pt idx="0">
                  <c:v>143</c:v>
                </c:pt>
                <c:pt idx="1">
                  <c:v>36</c:v>
                </c:pt>
                <c:pt idx="2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D82-4F23-9851-D3EB8EF3D0A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5277112273507232"/>
          <c:y val="0.2471181456370784"/>
          <c:w val="0.30664797435164681"/>
          <c:h val="0.505763708725843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[Stats Project 01.xlsx]Sheet3!PivotTable2</c:name>
    <c:fmtId val="3"/>
  </c:pivotSource>
  <c:chart>
    <c:autoTitleDeleted val="1"/>
    <c:pivotFmts>
      <c:pivotFmt>
        <c:idx val="0"/>
      </c:pivotFmt>
      <c:pivotFmt>
        <c:idx val="1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</c:pivotFmt>
      <c:pivotFmt>
        <c:idx val="4"/>
      </c:pivotFmt>
      <c:pivotFmt>
        <c:idx val="5"/>
      </c:pivotFmt>
      <c:pivotFmt>
        <c:idx val="6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7"/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2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5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8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1467191601049871"/>
          <c:y val="0.41094269466316713"/>
          <c:w val="0.18532808398950132"/>
          <c:h val="0.3262627588218138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[Stats Project 01.xlsx]Sheet3!PivotTable3</c:name>
    <c:fmtId val="6"/>
  </c:pivotSource>
  <c:chart>
    <c:autoTitleDeleted val="1"/>
    <c:pivotFmts>
      <c:pivotFmt>
        <c:idx val="0"/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pPr>
            <a:gradFill>
              <a:gsLst>
                <a:gs pos="0">
                  <a:schemeClr val="accent2"/>
                </a:gs>
                <a:gs pos="46000">
                  <a:schemeClr val="accent2"/>
                </a:gs>
                <a:gs pos="100000">
                  <a:schemeClr val="accent2">
                    <a:lumMod val="20000"/>
                    <a:lumOff val="80000"/>
                    <a:alpha val="0"/>
                  </a:schemeClr>
                </a:gs>
              </a:gsLst>
              <a:path path="circle">
                <a:fillToRect l="50000" t="-80000" r="50000" b="180000"/>
              </a:path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6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0.17777777777777778"/>
              <c:y val="4.2437781360066642E-1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0.17777777777777778"/>
              <c:y val="-4.6296296296296294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0.15555555555555556"/>
              <c:y val="0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0.15555555555555556"/>
              <c:y val="0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0.17777777777777778"/>
              <c:y val="-4.6296296296296294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0.17777777777777778"/>
              <c:y val="4.2437781360066642E-1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0.15555555555555556"/>
              <c:y val="0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0.17777777777777778"/>
              <c:y val="-4.6296296296296294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0.17777777777777778"/>
              <c:y val="4.2437781360066642E-1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0"/>
          <c:showSerName val="0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5136230400370865"/>
          <c:y val="2.0877389556965355E-2"/>
          <c:w val="0.70452091299600772"/>
          <c:h val="0.7459080316468348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Sheet3!$B$23</c:f>
              <c:strCache>
                <c:ptCount val="1"/>
                <c:pt idx="0">
                  <c:v>Total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25000"/>
                    <a:lumOff val="75000"/>
                  </a:schemeClr>
                </a:gs>
                <a:gs pos="46000">
                  <a:schemeClr val="tx2">
                    <a:lumMod val="60000"/>
                    <a:lumOff val="40000"/>
                  </a:schemeClr>
                </a:gs>
                <a:gs pos="100000">
                  <a:schemeClr val="bg1">
                    <a:lumMod val="50000"/>
                    <a:lumOff val="5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0">
                    <a:schemeClr val="bg1">
                      <a:lumMod val="25000"/>
                      <a:lumOff val="75000"/>
                    </a:schemeClr>
                  </a:gs>
                  <a:gs pos="46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>
                      <a:lumMod val="50000"/>
                      <a:lumOff val="5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6FA-433D-9334-7DF1F7654428}"/>
              </c:ext>
            </c:extLst>
          </c:dPt>
          <c:dPt>
            <c:idx val="1"/>
            <c:invertIfNegative val="0"/>
            <c:bubble3D val="0"/>
            <c:spPr>
              <a:gradFill flip="none" rotWithShape="1">
                <a:gsLst>
                  <a:gs pos="0">
                    <a:schemeClr val="bg1">
                      <a:lumMod val="25000"/>
                      <a:lumOff val="75000"/>
                    </a:schemeClr>
                  </a:gs>
                  <a:gs pos="46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>
                      <a:lumMod val="50000"/>
                      <a:lumOff val="5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6FA-433D-9334-7DF1F7654428}"/>
              </c:ext>
            </c:extLst>
          </c:dPt>
          <c:dPt>
            <c:idx val="2"/>
            <c:invertIfNegative val="0"/>
            <c:bubble3D val="0"/>
            <c:spPr>
              <a:gradFill flip="none" rotWithShape="1">
                <a:gsLst>
                  <a:gs pos="0">
                    <a:schemeClr val="bg1">
                      <a:lumMod val="25000"/>
                      <a:lumOff val="75000"/>
                    </a:schemeClr>
                  </a:gs>
                  <a:gs pos="46000">
                    <a:schemeClr val="tx2">
                      <a:lumMod val="60000"/>
                      <a:lumOff val="40000"/>
                    </a:schemeClr>
                  </a:gs>
                  <a:gs pos="100000">
                    <a:schemeClr val="bg1">
                      <a:lumMod val="50000"/>
                      <a:lumOff val="5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6FA-433D-9334-7DF1F765442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1"/>
            <c:showVal val="1"/>
            <c:showCatName val="0"/>
            <c:showSerName val="0"/>
            <c:showPercent val="1"/>
            <c:showBubbleSize val="1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Sheet3!$A$24:$A$27</c:f>
              <c:strCache>
                <c:ptCount val="3"/>
                <c:pt idx="0">
                  <c:v>Hybrid</c:v>
                </c:pt>
                <c:pt idx="1">
                  <c:v>On-site</c:v>
                </c:pt>
                <c:pt idx="2">
                  <c:v>Remote</c:v>
                </c:pt>
              </c:strCache>
            </c:strRef>
          </c:cat>
          <c:val>
            <c:numRef>
              <c:f>Sheet3!$B$24:$B$27</c:f>
              <c:numCache>
                <c:formatCode>0.00%</c:formatCode>
                <c:ptCount val="3"/>
                <c:pt idx="0">
                  <c:v>0.29292929292929293</c:v>
                </c:pt>
                <c:pt idx="1">
                  <c:v>0.35353535353535354</c:v>
                </c:pt>
                <c:pt idx="2">
                  <c:v>0.35353535353535354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6FA-433D-9334-7DF1F765442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26"/>
        <c:overlap val="-58"/>
        <c:axId val="349415720"/>
        <c:axId val="349416048"/>
      </c:barChart>
      <c:catAx>
        <c:axId val="3494157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9416048"/>
        <c:crosses val="autoZero"/>
        <c:auto val="1"/>
        <c:lblAlgn val="ctr"/>
        <c:lblOffset val="100"/>
        <c:noMultiLvlLbl val="0"/>
      </c:catAx>
      <c:valAx>
        <c:axId val="349416048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9415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[Stats Project 01.xlsx]Sheet3!PivotTable2</c:name>
    <c:fmtId val="3"/>
  </c:pivotSource>
  <c:chart>
    <c:autoTitleDeleted val="1"/>
    <c:pivotFmts>
      <c:pivotFmt>
        <c:idx val="0"/>
      </c:pivotFmt>
      <c:pivotFmt>
        <c:idx val="1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</c:pivotFmt>
      <c:pivotFmt>
        <c:idx val="4"/>
      </c:pivotFmt>
      <c:pivotFmt>
        <c:idx val="5"/>
      </c:pivotFmt>
      <c:pivotFmt>
        <c:idx val="6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7"/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2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5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8"/>
        <c:spPr>
          <a:solidFill>
            <a:schemeClr val="accent2"/>
          </a:solidFill>
          <a:ln w="19050">
            <a:solidFill>
              <a:schemeClr val="lt1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9.2697706264977739E-3"/>
              <c:y val="-0.16736111111111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1467191601049871"/>
          <c:y val="0.41094269466316713"/>
          <c:w val="0.18532808398950132"/>
          <c:h val="0.3262627588218138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[Stats Project 01.xlsx]Sheet5!PivotTable3</c:name>
    <c:fmtId val="6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33482821235443744"/>
          <c:y val="0.1600662085001413"/>
          <c:w val="0.57488241722254629"/>
          <c:h val="0.7280423879726211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Sheet5!$B$3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Sheet5!$A$4:$A$9</c:f>
              <c:strCache>
                <c:ptCount val="5"/>
                <c:pt idx="0">
                  <c:v>AI Engineer</c:v>
                </c:pt>
                <c:pt idx="1">
                  <c:v>Consultant</c:v>
                </c:pt>
                <c:pt idx="2">
                  <c:v>Data Science</c:v>
                </c:pt>
                <c:pt idx="3">
                  <c:v>Software Development</c:v>
                </c:pt>
                <c:pt idx="4">
                  <c:v>SQA Engineer</c:v>
                </c:pt>
              </c:strCache>
            </c:strRef>
          </c:cat>
          <c:val>
            <c:numRef>
              <c:f>Sheet5!$B$4:$B$9</c:f>
              <c:numCache>
                <c:formatCode>General</c:formatCode>
                <c:ptCount val="5"/>
                <c:pt idx="0">
                  <c:v>18</c:v>
                </c:pt>
                <c:pt idx="1">
                  <c:v>1</c:v>
                </c:pt>
                <c:pt idx="2">
                  <c:v>40</c:v>
                </c:pt>
                <c:pt idx="3">
                  <c:v>89</c:v>
                </c:pt>
                <c:pt idx="4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B5-4A79-B316-414B57BA4F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426418192"/>
        <c:axId val="426425080"/>
      </c:barChart>
      <c:catAx>
        <c:axId val="4264181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6425080"/>
        <c:crosses val="autoZero"/>
        <c:auto val="1"/>
        <c:lblAlgn val="ctr"/>
        <c:lblOffset val="100"/>
        <c:noMultiLvlLbl val="0"/>
      </c:catAx>
      <c:valAx>
        <c:axId val="4264250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6418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[Stats Project 01.xlsx]Sheet9!PivotTable6</c:name>
    <c:fmtId val="3"/>
  </c:pivotSource>
  <c:chart>
    <c:autoTitleDeleted val="1"/>
    <c:pivotFmts>
      <c:pivotFmt>
        <c:idx val="0"/>
      </c:pivotFmt>
      <c:pivotFmt>
        <c:idx val="1"/>
      </c:pivotFmt>
      <c:pivotFmt>
        <c:idx val="2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tint val="100000"/>
                  <a:shade val="100000"/>
                  <a:satMod val="13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7832358757091558"/>
          <c:y val="0.10581385460845903"/>
          <c:w val="0.67166848880450114"/>
          <c:h val="0.7845917858398541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Sheet9!$B$3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5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E4F0-41A6-BECE-F9E9D65435B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lumMod val="5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2-E4F0-41A6-BECE-F9E9D65435B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>
                  <a:lumMod val="5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E4F0-41A6-BECE-F9E9D65435B0}"/>
              </c:ext>
            </c:extLst>
          </c:dPt>
          <c:cat>
            <c:multiLvlStrRef>
              <c:f>Sheet9!$A$4:$A$13</c:f>
              <c:multiLvlStrCache>
                <c:ptCount val="7"/>
                <c:lvl>
                  <c:pt idx="0">
                    <c:v>100k - 150k</c:v>
                  </c:pt>
                  <c:pt idx="1">
                    <c:v>20k - 50k</c:v>
                  </c:pt>
                  <c:pt idx="2">
                    <c:v>50k - 100k</c:v>
                  </c:pt>
                  <c:pt idx="3">
                    <c:v>100k - 150k</c:v>
                  </c:pt>
                  <c:pt idx="4">
                    <c:v>20k - 50k</c:v>
                  </c:pt>
                  <c:pt idx="5">
                    <c:v>50k - 100k</c:v>
                  </c:pt>
                  <c:pt idx="6">
                    <c:v>150k - 200k</c:v>
                  </c:pt>
                </c:lvl>
                <c:lvl>
                  <c:pt idx="0">
                    <c:v>Bachelors</c:v>
                  </c:pt>
                  <c:pt idx="3">
                    <c:v>Self Taught</c:v>
                  </c:pt>
                </c:lvl>
              </c:multiLvlStrCache>
            </c:multiLvlStrRef>
          </c:cat>
          <c:val>
            <c:numRef>
              <c:f>Sheet9!$B$4:$B$13</c:f>
              <c:numCache>
                <c:formatCode>General</c:formatCode>
                <c:ptCount val="7"/>
                <c:pt idx="0">
                  <c:v>27</c:v>
                </c:pt>
                <c:pt idx="1">
                  <c:v>87</c:v>
                </c:pt>
                <c:pt idx="2">
                  <c:v>46</c:v>
                </c:pt>
                <c:pt idx="3">
                  <c:v>7</c:v>
                </c:pt>
                <c:pt idx="4">
                  <c:v>15</c:v>
                </c:pt>
                <c:pt idx="5">
                  <c:v>15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F0-41A6-BECE-F9E9D65435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407495776"/>
        <c:axId val="407493808"/>
      </c:barChart>
      <c:catAx>
        <c:axId val="4074957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7493808"/>
        <c:crosses val="autoZero"/>
        <c:auto val="1"/>
        <c:lblAlgn val="ctr"/>
        <c:lblOffset val="100"/>
        <c:noMultiLvlLbl val="0"/>
      </c:catAx>
      <c:valAx>
        <c:axId val="4074938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7495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89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7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92584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1734a882cf6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1734a882cf6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429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60307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1096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4678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1734a882cf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1734a882cf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1734a882cf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1734a882cf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3724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13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3778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0052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1262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156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5193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8097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5" name="Google Shape;445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46" name="Google Shape;446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7" name="Google Shape;447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8" name="Google Shape;448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9" name="Google Shape;449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0" name="Google Shape;450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1" name="Google Shape;451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79" name="Google Shape;479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87" name="Google Shape;487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1" name="Google Shape;491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2" name="Google Shape;492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3" name="Google Shape;493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4" name="Google Shape;494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5" name="Google Shape;495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23" name="Google Shape;523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1" name="Google Shape;531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49" name="Google Shape;649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0" name="Google Shape;650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1" name="Google Shape;651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4" name="Google Shape;664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0" name="Google Shape;910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1" name="Google Shape;911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2" name="Google Shape;1092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3" name="Google Shape;1093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4" name="Google Shape;1094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5" name="Google Shape;110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6" name="Google Shape;1116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19" name="Google Shape;1119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2" name="Google Shape;1122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4" name="Google Shape;1124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7" r:id="rId4"/>
    <p:sldLayoutId id="2147483658" r:id="rId5"/>
    <p:sldLayoutId id="2147483662" r:id="rId6"/>
    <p:sldLayoutId id="2147483671" r:id="rId7"/>
    <p:sldLayoutId id="2147483676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chart" Target="../charts/char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5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7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8" name="Google Shape;1238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9" name="Google Shape;1249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0" name="Google Shape;1250;p35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dirty="0"/>
              <a:t>IT INDUSTRY IN PAKISTAN</a:t>
            </a:r>
            <a:endParaRPr sz="52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51" name="Google Shape;1251;p35"/>
          <p:cNvSpPr txBox="1">
            <a:spLocks noGrp="1"/>
          </p:cNvSpPr>
          <p:nvPr>
            <p:ph type="subTitle" idx="1"/>
          </p:nvPr>
        </p:nvSpPr>
        <p:spPr>
          <a:xfrm>
            <a:off x="713224" y="3521113"/>
            <a:ext cx="5317185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Probability and Statistics</a:t>
            </a:r>
            <a:endParaRPr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45"/>
          <p:cNvSpPr txBox="1">
            <a:spLocks noGrp="1"/>
          </p:cNvSpPr>
          <p:nvPr>
            <p:ph type="title"/>
          </p:nvPr>
        </p:nvSpPr>
        <p:spPr>
          <a:xfrm>
            <a:off x="342899" y="700520"/>
            <a:ext cx="8377354" cy="692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POPULAR LANGUAGES IN INDUSTRY</a:t>
            </a:r>
            <a:endParaRPr lang="en-US" dirty="0"/>
          </a:p>
        </p:txBody>
      </p:sp>
      <p:sp>
        <p:nvSpPr>
          <p:cNvPr id="1556" name="Google Shape;1556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0000000-0008-0000-0900-000008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5270721"/>
              </p:ext>
            </p:extLst>
          </p:nvPr>
        </p:nvGraphicFramePr>
        <p:xfrm>
          <a:off x="441513" y="1164443"/>
          <a:ext cx="8180127" cy="36711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55021978"/>
      </p:ext>
    </p:extLst>
  </p:cSld>
  <p:clrMapOvr>
    <a:masterClrMapping/>
  </p:clrMapOvr>
  <p:transition spd="slow">
    <p:split orient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8" name="Google Shape;1598;p46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4099849" y="-381863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9" name="Google Shape;1599;p46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6939188">
            <a:off x="603297" y="3412299"/>
            <a:ext cx="1552576" cy="13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0" name="Google Shape;1600;p46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3711104" y="5212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1" name="Google Shape;1601;p46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7152235" y="3461350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4" name="Google Shape;1604;p46"/>
          <p:cNvGrpSpPr/>
          <p:nvPr/>
        </p:nvGrpSpPr>
        <p:grpSpPr>
          <a:xfrm>
            <a:off x="2447900" y="1156975"/>
            <a:ext cx="76825" cy="76800"/>
            <a:chOff x="3104875" y="1099400"/>
            <a:chExt cx="76825" cy="76800"/>
          </a:xfrm>
        </p:grpSpPr>
        <p:sp>
          <p:nvSpPr>
            <p:cNvPr id="1605" name="Google Shape;1605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7" name="Google Shape;1607;p46"/>
          <p:cNvGrpSpPr/>
          <p:nvPr/>
        </p:nvGrpSpPr>
        <p:grpSpPr>
          <a:xfrm>
            <a:off x="4889800" y="4015138"/>
            <a:ext cx="76825" cy="76800"/>
            <a:chOff x="3104875" y="1099400"/>
            <a:chExt cx="76825" cy="76800"/>
          </a:xfrm>
        </p:grpSpPr>
        <p:sp>
          <p:nvSpPr>
            <p:cNvPr id="1608" name="Google Shape;1608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" name="Google Shape;1610;p46"/>
          <p:cNvGrpSpPr/>
          <p:nvPr/>
        </p:nvGrpSpPr>
        <p:grpSpPr>
          <a:xfrm>
            <a:off x="6434350" y="909775"/>
            <a:ext cx="76825" cy="76800"/>
            <a:chOff x="3104875" y="1099400"/>
            <a:chExt cx="76825" cy="76800"/>
          </a:xfrm>
        </p:grpSpPr>
        <p:sp>
          <p:nvSpPr>
            <p:cNvPr id="1611" name="Google Shape;1611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1707525"/>
            <a:ext cx="9144000" cy="1551300"/>
          </a:xfrm>
        </p:spPr>
        <p:txBody>
          <a:bodyPr/>
          <a:lstStyle/>
          <a:p>
            <a:r>
              <a:rPr lang="en-US" sz="3200" dirty="0"/>
              <a:t>WHAT IS THE SATISFACTORY LEVEL OF IT PROFESSIONS?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45"/>
          <p:cNvSpPr txBox="1">
            <a:spLocks noGrp="1"/>
          </p:cNvSpPr>
          <p:nvPr>
            <p:ph type="title"/>
          </p:nvPr>
        </p:nvSpPr>
        <p:spPr>
          <a:xfrm>
            <a:off x="1" y="390463"/>
            <a:ext cx="9144000" cy="7420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AI</a:t>
            </a:r>
            <a:r>
              <a:rPr lang="en-US" baseline="0" dirty="0" smtClean="0"/>
              <a:t> ENGINEERS</a:t>
            </a:r>
            <a:r>
              <a:rPr lang="en-US" sz="1200" dirty="0"/>
              <a:t/>
            </a:r>
            <a:br>
              <a:rPr lang="en-US" sz="1200" dirty="0"/>
            </a:br>
            <a:endParaRPr sz="2400" dirty="0"/>
          </a:p>
        </p:txBody>
      </p:sp>
      <p:sp>
        <p:nvSpPr>
          <p:cNvPr id="1556" name="Google Shape;1556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0000000-0008-0000-09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2225946"/>
              </p:ext>
            </p:extLst>
          </p:nvPr>
        </p:nvGraphicFramePr>
        <p:xfrm>
          <a:off x="1" y="995670"/>
          <a:ext cx="9143999" cy="41478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5" name="Google Shape;1592;p45">
            <a:extLst>
              <a:ext uri="{FF2B5EF4-FFF2-40B4-BE49-F238E27FC236}">
                <a16:creationId xmlns:a16="http://schemas.microsoft.com/office/drawing/2014/main" id="{520F6EB0-C679-9B52-DBD7-2A677B5C9B2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7027707" y="1513801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592;p45">
            <a:extLst>
              <a:ext uri="{FF2B5EF4-FFF2-40B4-BE49-F238E27FC236}">
                <a16:creationId xmlns:a16="http://schemas.microsoft.com/office/drawing/2014/main" id="{520F6EB0-C679-9B52-DBD7-2A677B5C9B2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7236042">
            <a:off x="353898" y="726148"/>
            <a:ext cx="1857374" cy="1790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36281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0000000-0008-0000-09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4363340"/>
              </p:ext>
            </p:extLst>
          </p:nvPr>
        </p:nvGraphicFramePr>
        <p:xfrm>
          <a:off x="1020536" y="987879"/>
          <a:ext cx="6678385" cy="40086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8788DB53-D4D3-95AF-4E14-69E441DF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0000000-0008-0000-0900-000006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8841528"/>
              </p:ext>
            </p:extLst>
          </p:nvPr>
        </p:nvGraphicFramePr>
        <p:xfrm>
          <a:off x="1" y="1129983"/>
          <a:ext cx="9144000" cy="4013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BC51852-FDF8-24D1-80A5-4AABB2B4A17A}"/>
              </a:ext>
            </a:extLst>
          </p:cNvPr>
          <p:cNvSpPr txBox="1"/>
          <p:nvPr/>
        </p:nvSpPr>
        <p:spPr>
          <a:xfrm>
            <a:off x="0" y="486248"/>
            <a:ext cx="9144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600" b="1" i="0" u="none" strike="noStrike" kern="1200" spc="100" baseline="0">
                <a:solidFill>
                  <a:srgbClr val="27173A">
                    <a:lumMod val="95000"/>
                  </a:srgb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3200" dirty="0" smtClean="0">
                <a:solidFill>
                  <a:schemeClr val="tx1"/>
                </a:solidFill>
                <a:latin typeface="Montserrat Black" panose="020B0604020202020204" charset="0"/>
              </a:rPr>
              <a:t>SOFTWARE</a:t>
            </a:r>
            <a:r>
              <a:rPr lang="en-US" sz="3200" baseline="0" dirty="0" smtClean="0">
                <a:solidFill>
                  <a:schemeClr val="tx1"/>
                </a:solidFill>
                <a:latin typeface="Montserrat Black" panose="020B0604020202020204" charset="0"/>
              </a:rPr>
              <a:t> DEVELOPERS</a:t>
            </a:r>
            <a:endParaRPr lang="en-US" sz="3200" dirty="0">
              <a:solidFill>
                <a:schemeClr val="tx1"/>
              </a:solidFill>
              <a:latin typeface="Montserrat Black" panose="020B0604020202020204" charset="0"/>
            </a:endParaRPr>
          </a:p>
        </p:txBody>
      </p:sp>
      <p:pic>
        <p:nvPicPr>
          <p:cNvPr id="9" name="Google Shape;1592;p45">
            <a:extLst>
              <a:ext uri="{FF2B5EF4-FFF2-40B4-BE49-F238E27FC236}">
                <a16:creationId xmlns:a16="http://schemas.microsoft.com/office/drawing/2014/main" id="{48A20A5D-C812-12B9-62A6-DDB69A051CA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4331" t="5721" r="23342" b="4591"/>
          <a:stretch/>
        </p:blipFill>
        <p:spPr>
          <a:xfrm rot="10269074">
            <a:off x="7057129" y="1244401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592;p45">
            <a:extLst>
              <a:ext uri="{FF2B5EF4-FFF2-40B4-BE49-F238E27FC236}">
                <a16:creationId xmlns:a16="http://schemas.microsoft.com/office/drawing/2014/main" id="{520F6EB0-C679-9B52-DBD7-2A677B5C9B2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4331" t="5721" r="23342" b="4591"/>
          <a:stretch/>
        </p:blipFill>
        <p:spPr>
          <a:xfrm rot="19234072">
            <a:off x="262327" y="2600885"/>
            <a:ext cx="1857374" cy="1790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451825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0000000-0008-0000-09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5662833"/>
              </p:ext>
            </p:extLst>
          </p:nvPr>
        </p:nvGraphicFramePr>
        <p:xfrm>
          <a:off x="1020536" y="987879"/>
          <a:ext cx="6678385" cy="40086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8788DB53-D4D3-95AF-4E14-69E441DF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C51852-FDF8-24D1-80A5-4AABB2B4A17A}"/>
              </a:ext>
            </a:extLst>
          </p:cNvPr>
          <p:cNvSpPr txBox="1"/>
          <p:nvPr/>
        </p:nvSpPr>
        <p:spPr>
          <a:xfrm>
            <a:off x="0" y="291365"/>
            <a:ext cx="9144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600" b="1" i="0" u="none" strike="noStrike" kern="1200" spc="100" baseline="0">
                <a:solidFill>
                  <a:srgbClr val="27173A">
                    <a:lumMod val="95000"/>
                  </a:srgb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3200" dirty="0" smtClean="0">
                <a:solidFill>
                  <a:schemeClr val="tx1"/>
                </a:solidFill>
                <a:latin typeface="Montserrat Black" panose="020B0604020202020204" charset="0"/>
              </a:rPr>
              <a:t>SQA</a:t>
            </a:r>
            <a:r>
              <a:rPr lang="en-US" sz="3200" baseline="0" dirty="0" smtClean="0">
                <a:solidFill>
                  <a:schemeClr val="tx1"/>
                </a:solidFill>
                <a:latin typeface="Montserrat Black" panose="020B0604020202020204" charset="0"/>
              </a:rPr>
              <a:t> ENGINEER</a:t>
            </a:r>
            <a:endParaRPr lang="en-US" sz="3200" dirty="0">
              <a:solidFill>
                <a:schemeClr val="tx1"/>
              </a:solidFill>
              <a:latin typeface="Montserrat Black" panose="020B0604020202020204" charset="0"/>
            </a:endParaRPr>
          </a:p>
        </p:txBody>
      </p:sp>
      <p:pic>
        <p:nvPicPr>
          <p:cNvPr id="9" name="Google Shape;1592;p45">
            <a:extLst>
              <a:ext uri="{FF2B5EF4-FFF2-40B4-BE49-F238E27FC236}">
                <a16:creationId xmlns:a16="http://schemas.microsoft.com/office/drawing/2014/main" id="{48A20A5D-C812-12B9-62A6-DDB69A051CA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7027707" y="1513801"/>
            <a:ext cx="1857374" cy="17906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00000000-0008-0000-0900-000007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7908186"/>
              </p:ext>
            </p:extLst>
          </p:nvPr>
        </p:nvGraphicFramePr>
        <p:xfrm>
          <a:off x="0" y="876140"/>
          <a:ext cx="9144000" cy="40753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1" name="Google Shape;1592;p45">
            <a:extLst>
              <a:ext uri="{FF2B5EF4-FFF2-40B4-BE49-F238E27FC236}">
                <a16:creationId xmlns:a16="http://schemas.microsoft.com/office/drawing/2014/main" id="{520F6EB0-C679-9B52-DBD7-2A677B5C9B2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353316" y="1609715"/>
            <a:ext cx="1857374" cy="1790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230799"/>
      </p:ext>
    </p:extLst>
  </p:cSld>
  <p:clrMapOvr>
    <a:masterClrMapping/>
  </p:clrMapOvr>
  <p:transition spd="med">
    <p:pull dir="d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0000000-0008-0000-0900-000004000000}"/>
              </a:ext>
            </a:extLst>
          </p:cNvPr>
          <p:cNvGraphicFramePr>
            <a:graphicFrameLocks/>
          </p:cNvGraphicFramePr>
          <p:nvPr/>
        </p:nvGraphicFramePr>
        <p:xfrm>
          <a:off x="1020536" y="987879"/>
          <a:ext cx="6678385" cy="40086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8788DB53-D4D3-95AF-4E14-69E441DF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C51852-FDF8-24D1-80A5-4AABB2B4A17A}"/>
              </a:ext>
            </a:extLst>
          </p:cNvPr>
          <p:cNvSpPr txBox="1"/>
          <p:nvPr/>
        </p:nvSpPr>
        <p:spPr>
          <a:xfrm>
            <a:off x="1289956" y="392969"/>
            <a:ext cx="64089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2128" b="1" i="0" u="none" strike="noStrike" kern="120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pPr>
            <a:r>
              <a:rPr lang="en-US" sz="3200" dirty="0" smtClean="0">
                <a:latin typeface="Montserrat Black" panose="020B0604020202020204" charset="0"/>
              </a:rPr>
              <a:t>DATA SCIENTISTS</a:t>
            </a:r>
            <a:endParaRPr lang="en-US" sz="3200" dirty="0">
              <a:latin typeface="Montserrat Black" panose="020B0604020202020204" charset="0"/>
            </a:endParaRPr>
          </a:p>
        </p:txBody>
      </p:sp>
      <p:pic>
        <p:nvPicPr>
          <p:cNvPr id="9" name="Google Shape;1592;p45">
            <a:extLst>
              <a:ext uri="{FF2B5EF4-FFF2-40B4-BE49-F238E27FC236}">
                <a16:creationId xmlns:a16="http://schemas.microsoft.com/office/drawing/2014/main" id="{48A20A5D-C812-12B9-62A6-DDB69A051CA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504244" y="-502380"/>
            <a:ext cx="1857374" cy="17906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0000000-0008-0000-0900-000005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0334747"/>
              </p:ext>
            </p:extLst>
          </p:nvPr>
        </p:nvGraphicFramePr>
        <p:xfrm>
          <a:off x="0" y="894331"/>
          <a:ext cx="9144000" cy="4229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0" name="Google Shape;1592;p45">
            <a:extLst>
              <a:ext uri="{FF2B5EF4-FFF2-40B4-BE49-F238E27FC236}">
                <a16:creationId xmlns:a16="http://schemas.microsoft.com/office/drawing/2014/main" id="{520F6EB0-C679-9B52-DBD7-2A677B5C9B2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208628" y="2951400"/>
            <a:ext cx="1857374" cy="1790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6141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 txBox="1">
            <a:spLocks noGrp="1"/>
          </p:cNvSpPr>
          <p:nvPr>
            <p:ph type="title"/>
          </p:nvPr>
        </p:nvSpPr>
        <p:spPr>
          <a:xfrm>
            <a:off x="967850" y="404133"/>
            <a:ext cx="71895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SALARY HYPOTHESIS TESTING</a:t>
            </a:r>
            <a:endParaRPr dirty="0"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8482918" y="4684420"/>
            <a:ext cx="76825" cy="76800"/>
            <a:chOff x="3104875" y="1099400"/>
            <a:chExt cx="76825" cy="76800"/>
          </a:xfrm>
        </p:grpSpPr>
        <p:sp>
          <p:nvSpPr>
            <p:cNvPr id="1262" name="Google Shape;1262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36"/>
          <p:cNvGrpSpPr/>
          <p:nvPr/>
        </p:nvGrpSpPr>
        <p:grpSpPr>
          <a:xfrm>
            <a:off x="891025" y="1112200"/>
            <a:ext cx="76825" cy="76800"/>
            <a:chOff x="3104875" y="1099400"/>
            <a:chExt cx="76825" cy="76800"/>
          </a:xfrm>
        </p:grpSpPr>
        <p:sp>
          <p:nvSpPr>
            <p:cNvPr id="1268" name="Google Shape;1268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0" name="Google Shape;1270;p36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366" y="1356051"/>
            <a:ext cx="4774521" cy="247200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36552" y="1268100"/>
            <a:ext cx="68833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Hₒ: µ = 70</a:t>
            </a: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000" baseline="-25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µ 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&lt; 70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000" baseline="-25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cal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= -2.67</a:t>
            </a: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000" baseline="-25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tab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= -1.64</a:t>
            </a:r>
          </a:p>
          <a:p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000" baseline="-25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cal 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Z</a:t>
            </a:r>
            <a:r>
              <a:rPr lang="en-US" sz="2000" baseline="-25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tab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(TRUE)</a:t>
            </a:r>
          </a:p>
          <a:p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Hₒ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IS REJECTED </a:t>
            </a:r>
          </a:p>
          <a:p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We reject the null hypothesis that average salary in Pakistan for IT Professionals is 70 Thousand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0000" y="1448250"/>
            <a:ext cx="7710900" cy="1685243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Since Alternative Hypothesis is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rue , it concludes that Average income of IT Professionals is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ess Than 70 Thousand in Pakistan</a:t>
            </a:r>
          </a:p>
          <a:p>
            <a:pPr marL="139700" indent="0">
              <a:buNone/>
            </a:pPr>
            <a:endParaRPr lang="en-US" sz="1600" dirty="0"/>
          </a:p>
          <a:p>
            <a:pPr marL="139700" indent="0" algn="ctr">
              <a:buNone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58.70k &lt; µ &lt; 68.20k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1308;p38"/>
          <p:cNvPicPr preferRelativeResize="0"/>
          <p:nvPr/>
        </p:nvPicPr>
        <p:blipFill rotWithShape="1">
          <a:blip r:embed="rId2">
            <a:alphaModFix/>
          </a:blip>
          <a:srcRect l="15236" r="10474"/>
          <a:stretch/>
        </p:blipFill>
        <p:spPr>
          <a:xfrm rot="1220421">
            <a:off x="7398104" y="130424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302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199266" y="3133493"/>
            <a:ext cx="1739952" cy="17806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414632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 txBox="1">
            <a:spLocks noGrp="1"/>
          </p:cNvSpPr>
          <p:nvPr>
            <p:ph type="title"/>
          </p:nvPr>
        </p:nvSpPr>
        <p:spPr>
          <a:xfrm>
            <a:off x="0" y="404133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WORKING HOUR HYPOTHESIS TESTING</a:t>
            </a:r>
            <a:endParaRPr dirty="0"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8582380" y="4686818"/>
            <a:ext cx="76825" cy="76800"/>
            <a:chOff x="3104875" y="1099400"/>
            <a:chExt cx="76825" cy="76800"/>
          </a:xfrm>
        </p:grpSpPr>
        <p:sp>
          <p:nvSpPr>
            <p:cNvPr id="1262" name="Google Shape;1262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36"/>
          <p:cNvGrpSpPr/>
          <p:nvPr/>
        </p:nvGrpSpPr>
        <p:grpSpPr>
          <a:xfrm>
            <a:off x="891025" y="1112200"/>
            <a:ext cx="76825" cy="76800"/>
            <a:chOff x="3104875" y="1099400"/>
            <a:chExt cx="76825" cy="76800"/>
          </a:xfrm>
        </p:grpSpPr>
        <p:sp>
          <p:nvSpPr>
            <p:cNvPr id="1268" name="Google Shape;1268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0" name="Google Shape;1270;p36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1236551" y="1268100"/>
            <a:ext cx="68824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Hₒ: µ ≥ 8</a:t>
            </a: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000" baseline="-25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µ 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&lt; 8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000" baseline="-25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cal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= -2.80</a:t>
            </a: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000" baseline="-25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tab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= -1.64</a:t>
            </a:r>
          </a:p>
          <a:p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000" baseline="-25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cal 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Z</a:t>
            </a:r>
            <a:r>
              <a:rPr lang="en-US" sz="2000" baseline="-25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tab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(TRUE)</a:t>
            </a:r>
          </a:p>
          <a:p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Hₒ</a:t>
            </a:r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IS REJECTED </a:t>
            </a:r>
          </a:p>
          <a:p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We reject the null hypothesis that on average IT Professionals spend more than 8 hours on the job 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 Pakistan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084" y="1344900"/>
            <a:ext cx="4773903" cy="249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22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0000" y="1448250"/>
            <a:ext cx="7710900" cy="1685243"/>
          </a:xfrm>
        </p:spPr>
        <p:txBody>
          <a:bodyPr/>
          <a:lstStyle/>
          <a:p>
            <a:pPr marL="139700" indent="0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Since Alternative Hypothesis is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rue , it concludes that Average working hour of IT Professionals is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ess than 8 hours in Pakistan</a:t>
            </a:r>
          </a:p>
          <a:p>
            <a:pPr marL="139700" indent="0">
              <a:buNone/>
            </a:pPr>
            <a:endParaRPr lang="en-US" sz="1600" dirty="0"/>
          </a:p>
          <a:p>
            <a:pPr marL="139700" indent="0" algn="ctr">
              <a:buNone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5.72 &lt; µ &lt; 7.60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1308;p38"/>
          <p:cNvPicPr preferRelativeResize="0"/>
          <p:nvPr/>
        </p:nvPicPr>
        <p:blipFill rotWithShape="1">
          <a:blip r:embed="rId2">
            <a:alphaModFix/>
          </a:blip>
          <a:srcRect l="15236" r="10474"/>
          <a:stretch/>
        </p:blipFill>
        <p:spPr>
          <a:xfrm rot="1220421">
            <a:off x="7398104" y="130424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302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199266" y="3133493"/>
            <a:ext cx="1739952" cy="17806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2375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9" name="Google Shape;1249;p35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259957" y="241246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0" name="Google Shape;1250;p35"/>
          <p:cNvSpPr txBox="1">
            <a:spLocks noGrp="1"/>
          </p:cNvSpPr>
          <p:nvPr>
            <p:ph type="ctrTitle"/>
          </p:nvPr>
        </p:nvSpPr>
        <p:spPr>
          <a:xfrm>
            <a:off x="519128" y="1254388"/>
            <a:ext cx="8624871" cy="979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smtClean="0">
                <a:solidFill>
                  <a:schemeClr val="tx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SIGMA PROGRAMMERS</a:t>
            </a:r>
            <a:endParaRPr lang="en-US" sz="4800" dirty="0">
              <a:solidFill>
                <a:schemeClr val="tx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51" name="Google Shape;1251;p35"/>
          <p:cNvSpPr txBox="1">
            <a:spLocks noGrp="1"/>
          </p:cNvSpPr>
          <p:nvPr>
            <p:ph type="subTitle" idx="1"/>
          </p:nvPr>
        </p:nvSpPr>
        <p:spPr>
          <a:xfrm>
            <a:off x="1131671" y="2244323"/>
            <a:ext cx="5871013" cy="16910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BSDSF21M055		MUHAMMAD NAEEM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BSDSF21M034	ABDULLAH ASHFAQ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BSDSF21M028		ANAS </a:t>
            </a:r>
            <a:r>
              <a:rPr lang="en-US" sz="2000" dirty="0" smtClean="0"/>
              <a:t>WALEED TAHIR</a:t>
            </a: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BSDSF21M004	MUHAMMAD ZUBAIR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BSDSF21M040	M. ABDULLAH GHAZI	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29166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ANY QUESTION?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093036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428965" y="1686614"/>
            <a:ext cx="6131562" cy="95761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6000" dirty="0" smtClean="0">
                <a:solidFill>
                  <a:schemeClr val="tx1"/>
                </a:solidFill>
                <a:latin typeface="Montserrat Black" panose="020B0604020202020204" charset="0"/>
              </a:rPr>
              <a:t>THANK YOU!</a:t>
            </a:r>
            <a:endParaRPr lang="en-US" sz="6000" dirty="0">
              <a:solidFill>
                <a:schemeClr val="tx1"/>
              </a:solidFill>
              <a:latin typeface="Montserrat Black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28965" y="2743200"/>
            <a:ext cx="61315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Century" panose="02040604050505020304" pitchFamily="18" charset="0"/>
              </a:rPr>
              <a:t>SIR </a:t>
            </a:r>
            <a:r>
              <a:rPr lang="en-US" sz="2400" b="1" dirty="0" smtClean="0">
                <a:solidFill>
                  <a:schemeClr val="tx1"/>
                </a:solidFill>
                <a:latin typeface="Century" panose="02040604050505020304" pitchFamily="18" charset="0"/>
              </a:rPr>
              <a:t>FAISAL BUKHARI </a:t>
            </a:r>
            <a:r>
              <a:rPr lang="en-US" sz="2400" dirty="0" smtClean="0">
                <a:solidFill>
                  <a:schemeClr val="tx1"/>
                </a:solidFill>
                <a:latin typeface="Century" panose="02040604050505020304" pitchFamily="18" charset="0"/>
              </a:rPr>
              <a:t>for guiding us throughout the semester</a:t>
            </a:r>
            <a:endParaRPr lang="en-US" sz="2400" dirty="0">
              <a:solidFill>
                <a:schemeClr val="tx1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70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8" name="Google Shape;1238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78734" y="4222137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191550" y="3855783"/>
            <a:ext cx="1187445" cy="112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9" name="Google Shape;1249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739085" y="284336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0" name="Google Shape;1250;p35"/>
          <p:cNvSpPr txBox="1">
            <a:spLocks noGrp="1"/>
          </p:cNvSpPr>
          <p:nvPr>
            <p:ph type="ctrTitle"/>
          </p:nvPr>
        </p:nvSpPr>
        <p:spPr>
          <a:xfrm>
            <a:off x="891250" y="691270"/>
            <a:ext cx="3488385" cy="6018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/>
              <a:t>MOTIVATION </a:t>
            </a:r>
            <a:endParaRPr sz="3600" dirty="0">
              <a:solidFill>
                <a:schemeClr val="dk2"/>
              </a:solidFill>
              <a:sym typeface="Montserrat Blac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8734" y="1400537"/>
            <a:ext cx="8044405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  <a:latin typeface="Montserrat" panose="020B0604020202020204" charset="0"/>
              </a:rPr>
              <a:t>W</a:t>
            </a:r>
            <a:r>
              <a:rPr lang="en-US" sz="2200" dirty="0" smtClean="0">
                <a:solidFill>
                  <a:schemeClr val="tx1"/>
                </a:solidFill>
                <a:latin typeface="Montserrat" panose="020B0604020202020204" charset="0"/>
              </a:rPr>
              <a:t>hat is the satisfaction level of IT employees?</a:t>
            </a: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2200" dirty="0" smtClean="0">
                <a:solidFill>
                  <a:schemeClr val="tx1"/>
                </a:solidFill>
                <a:latin typeface="Montserrat" panose="020B0604020202020204" charset="0"/>
              </a:rPr>
              <a:t>Which programming languages IT professionals suggest to a beginner?</a:t>
            </a: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2200" dirty="0" smtClean="0">
                <a:solidFill>
                  <a:schemeClr val="tx1"/>
                </a:solidFill>
                <a:latin typeface="Montserrat" panose="020B0604020202020204" charset="0"/>
              </a:rPr>
              <a:t>What is relation between education type and salary?</a:t>
            </a: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2200" dirty="0" smtClean="0">
                <a:solidFill>
                  <a:schemeClr val="tx1"/>
                </a:solidFill>
                <a:latin typeface="Montserrat" panose="020B0604020202020204" charset="0"/>
              </a:rPr>
              <a:t>How much practice is required to be good in programming?</a:t>
            </a: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2200" dirty="0" smtClean="0">
                <a:solidFill>
                  <a:schemeClr val="tx1"/>
                </a:solidFill>
                <a:latin typeface="Montserrat" panose="020B0604020202020204" charset="0"/>
              </a:rPr>
              <a:t>What are the most popular programming languages in the Industry? </a:t>
            </a:r>
          </a:p>
          <a:p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07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45"/>
          <p:cNvSpPr txBox="1">
            <a:spLocks noGrp="1"/>
          </p:cNvSpPr>
          <p:nvPr>
            <p:ph type="title"/>
          </p:nvPr>
        </p:nvSpPr>
        <p:spPr>
          <a:xfrm>
            <a:off x="713222" y="663719"/>
            <a:ext cx="7328597" cy="660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GENDER RATIO IN IT INDUSTRY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1556" name="Google Shape;1556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592" name="Google Shape;1592;p45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335843" y="2951402"/>
            <a:ext cx="1857374" cy="17906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0000000-0008-0000-04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8461126"/>
              </p:ext>
            </p:extLst>
          </p:nvPr>
        </p:nvGraphicFramePr>
        <p:xfrm>
          <a:off x="1624514" y="1324369"/>
          <a:ext cx="5506015" cy="3588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45"/>
          <p:cNvSpPr txBox="1">
            <a:spLocks noGrp="1"/>
          </p:cNvSpPr>
          <p:nvPr>
            <p:ph type="title"/>
          </p:nvPr>
        </p:nvSpPr>
        <p:spPr>
          <a:xfrm>
            <a:off x="146958" y="298894"/>
            <a:ext cx="8729413" cy="10819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SUGGESTED PROGRAMMING LANGUAGES FOR BEGINNERS</a:t>
            </a:r>
            <a:endParaRPr dirty="0"/>
          </a:p>
        </p:txBody>
      </p:sp>
      <p:sp>
        <p:nvSpPr>
          <p:cNvPr id="1556" name="Google Shape;1556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592" name="Google Shape;1592;p45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2439" y="1221222"/>
            <a:ext cx="1857374" cy="17906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0000000-0008-0000-07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7896238"/>
              </p:ext>
            </p:extLst>
          </p:nvPr>
        </p:nvGraphicFramePr>
        <p:xfrm>
          <a:off x="1831736" y="1448799"/>
          <a:ext cx="5631339" cy="31024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8" name="Google Shape;1592;p45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243411" y="3381333"/>
            <a:ext cx="1857374" cy="1790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3727202"/>
      </p:ext>
    </p:extLst>
  </p:cSld>
  <p:clrMapOvr>
    <a:masterClrMapping/>
  </p:clrMapOvr>
  <p:transition spd="slow">
    <p:split orient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0000000-0008-0000-0900-000004000000}"/>
              </a:ext>
            </a:extLst>
          </p:cNvPr>
          <p:cNvGraphicFramePr>
            <a:graphicFrameLocks/>
          </p:cNvGraphicFramePr>
          <p:nvPr/>
        </p:nvGraphicFramePr>
        <p:xfrm>
          <a:off x="1020536" y="987879"/>
          <a:ext cx="6678385" cy="40086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8788DB53-D4D3-95AF-4E14-69E441DF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0000000-0008-0000-03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2737554"/>
              </p:ext>
            </p:extLst>
          </p:nvPr>
        </p:nvGraphicFramePr>
        <p:xfrm>
          <a:off x="1232758" y="1195696"/>
          <a:ext cx="7197967" cy="36086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CB097CC-3182-DB8A-A3B2-607E3600450B}"/>
              </a:ext>
            </a:extLst>
          </p:cNvPr>
          <p:cNvSpPr txBox="1"/>
          <p:nvPr/>
        </p:nvSpPr>
        <p:spPr>
          <a:xfrm>
            <a:off x="1530778" y="459576"/>
            <a:ext cx="60823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600" b="1" i="0" u="none" strike="noStrike" kern="1200" spc="100" baseline="0">
                <a:solidFill>
                  <a:srgbClr val="27173A">
                    <a:lumMod val="95000"/>
                  </a:srgb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3200" dirty="0" smtClean="0">
                <a:solidFill>
                  <a:schemeClr val="tx1"/>
                </a:solidFill>
                <a:latin typeface="Montserrat Black" panose="020B0604020202020204" charset="0"/>
              </a:rPr>
              <a:t>CURRENT</a:t>
            </a:r>
            <a:r>
              <a:rPr lang="en-US" sz="3200" baseline="0" dirty="0" smtClean="0">
                <a:solidFill>
                  <a:schemeClr val="tx1"/>
                </a:solidFill>
                <a:latin typeface="Montserrat Black" panose="020B0604020202020204" charset="0"/>
              </a:rPr>
              <a:t> JOB STATUS</a:t>
            </a:r>
            <a:endParaRPr lang="en-US" sz="3200" dirty="0">
              <a:solidFill>
                <a:schemeClr val="tx1"/>
              </a:solidFill>
              <a:latin typeface="Montserrat Black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0740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45"/>
          <p:cNvSpPr txBox="1">
            <a:spLocks noGrp="1"/>
          </p:cNvSpPr>
          <p:nvPr>
            <p:ph type="title"/>
          </p:nvPr>
        </p:nvSpPr>
        <p:spPr>
          <a:xfrm>
            <a:off x="713224" y="539500"/>
            <a:ext cx="7361255" cy="660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WORK TYPE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1556" name="Google Shape;1556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592" name="Google Shape;1592;p45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60516" y="1674722"/>
            <a:ext cx="1857374" cy="17906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0000000-0008-0000-04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5297992"/>
              </p:ext>
            </p:extLst>
          </p:nvPr>
        </p:nvGraphicFramePr>
        <p:xfrm>
          <a:off x="1990042" y="1200150"/>
          <a:ext cx="43815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1B17062-33F6-8D2D-4D8E-3AD909032E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2806027"/>
              </p:ext>
            </p:extLst>
          </p:nvPr>
        </p:nvGraphicFramePr>
        <p:xfrm>
          <a:off x="713224" y="1654297"/>
          <a:ext cx="7516376" cy="3124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286218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45"/>
          <p:cNvSpPr txBox="1">
            <a:spLocks noGrp="1"/>
          </p:cNvSpPr>
          <p:nvPr>
            <p:ph type="title"/>
          </p:nvPr>
        </p:nvSpPr>
        <p:spPr>
          <a:xfrm>
            <a:off x="713224" y="539500"/>
            <a:ext cx="6251931" cy="660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1556" name="Google Shape;1556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0000000-0008-0000-0400-000002000000}"/>
              </a:ext>
            </a:extLst>
          </p:cNvPr>
          <p:cNvGraphicFramePr>
            <a:graphicFrameLocks/>
          </p:cNvGraphicFramePr>
          <p:nvPr/>
        </p:nvGraphicFramePr>
        <p:xfrm>
          <a:off x="2056613" y="874951"/>
          <a:ext cx="43815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0000000-0008-0000-05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4206158"/>
              </p:ext>
            </p:extLst>
          </p:nvPr>
        </p:nvGraphicFramePr>
        <p:xfrm>
          <a:off x="334537" y="808074"/>
          <a:ext cx="8519530" cy="3903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1E92661-D868-B6A5-D342-C2357380EB34}"/>
              </a:ext>
            </a:extLst>
          </p:cNvPr>
          <p:cNvSpPr txBox="1"/>
          <p:nvPr/>
        </p:nvSpPr>
        <p:spPr>
          <a:xfrm>
            <a:off x="1886969" y="485972"/>
            <a:ext cx="50781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2128" b="1" i="0" u="none" strike="noStrike" kern="1200" baseline="0">
                <a:solidFill>
                  <a:srgbClr val="FFFFFF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en-US" sz="3200" dirty="0" smtClean="0"/>
              <a:t>IT CAREERS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5207823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45"/>
          <p:cNvSpPr txBox="1">
            <a:spLocks noGrp="1"/>
          </p:cNvSpPr>
          <p:nvPr>
            <p:ph type="title"/>
          </p:nvPr>
        </p:nvSpPr>
        <p:spPr>
          <a:xfrm>
            <a:off x="978519" y="287573"/>
            <a:ext cx="7136781" cy="553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SALARY COMPARISON </a:t>
            </a:r>
            <a:r>
              <a:rPr lang="en-US" sz="1800" dirty="0"/>
              <a:t/>
            </a:r>
            <a:br>
              <a:rPr lang="en-US" sz="1800" dirty="0"/>
            </a:br>
            <a:endParaRPr sz="2400" dirty="0"/>
          </a:p>
        </p:txBody>
      </p:sp>
      <p:sp>
        <p:nvSpPr>
          <p:cNvPr id="1556" name="Google Shape;1556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0000000-0008-0000-08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889580"/>
              </p:ext>
            </p:extLst>
          </p:nvPr>
        </p:nvGraphicFramePr>
        <p:xfrm>
          <a:off x="367989" y="840921"/>
          <a:ext cx="8162693" cy="3763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2298476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</TotalTime>
  <Words>324</Words>
  <Application>Microsoft Office PowerPoint</Application>
  <PresentationFormat>On-screen Show (16:9)</PresentationFormat>
  <Paragraphs>84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Montserrat Black</vt:lpstr>
      <vt:lpstr>Wingdings</vt:lpstr>
      <vt:lpstr>Arial</vt:lpstr>
      <vt:lpstr>Times New Roman</vt:lpstr>
      <vt:lpstr>Century</vt:lpstr>
      <vt:lpstr>Montserrat</vt:lpstr>
      <vt:lpstr>Anaheim</vt:lpstr>
      <vt:lpstr>Bebas Neue</vt:lpstr>
      <vt:lpstr>Artificial Intelligence (AI) Technology Consulting by Slidesgo</vt:lpstr>
      <vt:lpstr>IT INDUSTRY IN PAKISTAN</vt:lpstr>
      <vt:lpstr>SIGMA PROGRAMMERS</vt:lpstr>
      <vt:lpstr>MOTIVATION </vt:lpstr>
      <vt:lpstr>GENDER RATIO IN IT INDUSTRY </vt:lpstr>
      <vt:lpstr>SUGGESTED PROGRAMMING LANGUAGES FOR BEGINNERS</vt:lpstr>
      <vt:lpstr> </vt:lpstr>
      <vt:lpstr>WORK TYPE </vt:lpstr>
      <vt:lpstr> </vt:lpstr>
      <vt:lpstr>SALARY COMPARISON  </vt:lpstr>
      <vt:lpstr>POPULAR LANGUAGES IN INDUSTRY</vt:lpstr>
      <vt:lpstr>WHAT IS THE SATISFACTORY LEVEL OF IT PROFESSIONS?</vt:lpstr>
      <vt:lpstr>AI ENGINEERS </vt:lpstr>
      <vt:lpstr> </vt:lpstr>
      <vt:lpstr> </vt:lpstr>
      <vt:lpstr> </vt:lpstr>
      <vt:lpstr>SALARY HYPOTHESIS TESTING</vt:lpstr>
      <vt:lpstr>CONCLUSION</vt:lpstr>
      <vt:lpstr>WORKING HOUR HYPOTHESIS TESTING</vt:lpstr>
      <vt:lpstr>CONCLUSION</vt:lpstr>
      <vt:lpstr>ANY QUESTION?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INDUSTRY IN PAKISTAN</dc:title>
  <cp:lastModifiedBy>Umair Ahmed</cp:lastModifiedBy>
  <cp:revision>75</cp:revision>
  <dcterms:modified xsi:type="dcterms:W3CDTF">2022-12-06T11:36:04Z</dcterms:modified>
</cp:coreProperties>
</file>